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258" y="90"/>
      </p:cViewPr>
      <p:guideLst>
        <p:guide orient="horz" pos="2160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130426"/>
            <a:ext cx="1243584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3886200"/>
            <a:ext cx="102412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03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83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07040" y="274639"/>
            <a:ext cx="329184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520" y="274639"/>
            <a:ext cx="963168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44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705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406901"/>
            <a:ext cx="1243584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2906713"/>
            <a:ext cx="1243584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9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1600201"/>
            <a:ext cx="64617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7120" y="1600201"/>
            <a:ext cx="646176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35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535113"/>
            <a:ext cx="646430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174875"/>
            <a:ext cx="646430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535113"/>
            <a:ext cx="646684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174875"/>
            <a:ext cx="646684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7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7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780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73050"/>
            <a:ext cx="481330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73051"/>
            <a:ext cx="81788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435101"/>
            <a:ext cx="481330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25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4800600"/>
            <a:ext cx="877824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12775"/>
            <a:ext cx="877824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367338"/>
            <a:ext cx="877824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01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74638"/>
            <a:ext cx="131673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00201"/>
            <a:ext cx="1316736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356351"/>
            <a:ext cx="3413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0C136-0864-4EFD-B80D-6ACC75F082F1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356351"/>
            <a:ext cx="46329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356351"/>
            <a:ext cx="3413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985F3-20A1-418F-9A81-7B49CC2796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43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3436886" y="3821277"/>
            <a:ext cx="602409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ROD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87680" y="3352800"/>
            <a:ext cx="13655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13077" y="2531854"/>
            <a:ext cx="1135439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Press and </a:t>
            </a:r>
          </a:p>
          <a:p>
            <a:r>
              <a:rPr lang="en-US" dirty="0"/>
              <a:t>outreach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23027" y="3810000"/>
            <a:ext cx="745717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CZMA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80797" y="3821277"/>
            <a:ext cx="566181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FEIS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39200" y="1277541"/>
            <a:ext cx="1592103" cy="193899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ABC</a:t>
            </a:r>
          </a:p>
          <a:p>
            <a:r>
              <a:rPr lang="en-US" sz="2000" dirty="0"/>
              <a:t>EPA</a:t>
            </a:r>
          </a:p>
          <a:p>
            <a:r>
              <a:rPr lang="en-US" sz="2000" dirty="0"/>
              <a:t>SAC</a:t>
            </a:r>
          </a:p>
          <a:p>
            <a:r>
              <a:rPr lang="en-US" sz="2000" dirty="0"/>
              <a:t>CAL Audubon</a:t>
            </a:r>
          </a:p>
          <a:p>
            <a:r>
              <a:rPr lang="en-US" sz="2000" dirty="0"/>
              <a:t>?</a:t>
            </a:r>
          </a:p>
          <a:p>
            <a:r>
              <a:rPr lang="en-US" sz="2000" dirty="0"/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29400" y="1536918"/>
            <a:ext cx="2109039" cy="181588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Major permitting agencies</a:t>
            </a:r>
          </a:p>
          <a:p>
            <a:r>
              <a:rPr lang="en-US" sz="1400" dirty="0"/>
              <a:t>MBTA</a:t>
            </a:r>
          </a:p>
          <a:p>
            <a:r>
              <a:rPr lang="en-US" sz="1400" dirty="0"/>
              <a:t>NPDES</a:t>
            </a:r>
          </a:p>
          <a:p>
            <a:r>
              <a:rPr lang="en-US" sz="1400" dirty="0"/>
              <a:t>MMPA</a:t>
            </a:r>
          </a:p>
          <a:p>
            <a:r>
              <a:rPr lang="en-US" sz="1400" dirty="0"/>
              <a:t>Section 7 Black Ab</a:t>
            </a:r>
          </a:p>
          <a:p>
            <a:r>
              <a:rPr lang="en-US" sz="1400" dirty="0"/>
              <a:t>USDA / EPA FIFRA –</a:t>
            </a:r>
          </a:p>
          <a:p>
            <a:r>
              <a:rPr lang="en-US" sz="1400" dirty="0"/>
              <a:t>project specific label</a:t>
            </a:r>
          </a:p>
          <a:p>
            <a:r>
              <a:rPr lang="en-US" sz="1400" dirty="0"/>
              <a:t>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29400" y="508337"/>
            <a:ext cx="2072640" cy="10156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What questions for these agencies?</a:t>
            </a:r>
          </a:p>
          <a:p>
            <a:endParaRPr lang="en-US" sz="1200" dirty="0"/>
          </a:p>
          <a:p>
            <a:r>
              <a:rPr lang="en-US" sz="1200" dirty="0"/>
              <a:t>What do they require in a FEIS?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2000" y="2064603"/>
            <a:ext cx="1828800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Make changes to FEIS to address comments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48000" y="1150203"/>
            <a:ext cx="1828800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Prepare for engagement with </a:t>
            </a:r>
          </a:p>
          <a:p>
            <a:r>
              <a:rPr lang="en-US" sz="1600" dirty="0"/>
              <a:t>key parties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0960" y="1143000"/>
            <a:ext cx="1828800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Partners review and understand comments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38200" y="2264644"/>
            <a:ext cx="1463040" cy="5847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Thoroughly  assess risks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828800" y="3505200"/>
            <a:ext cx="1463040" cy="7386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FWS make alternative decision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28600" y="4343400"/>
            <a:ext cx="4953000" cy="255454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Key risks highlighted in comments:</a:t>
            </a:r>
          </a:p>
          <a:p>
            <a:r>
              <a:rPr lang="en-US" sz="1600" dirty="0"/>
              <a:t>-efficacy of gull hazing</a:t>
            </a:r>
          </a:p>
          <a:p>
            <a:r>
              <a:rPr lang="en-US" sz="1600" dirty="0"/>
              <a:t>-bait spill</a:t>
            </a:r>
          </a:p>
          <a:p>
            <a:r>
              <a:rPr lang="en-US" sz="1600" dirty="0"/>
              <a:t>-bait does not degrade</a:t>
            </a:r>
          </a:p>
          <a:p>
            <a:r>
              <a:rPr lang="en-US" sz="1600" dirty="0"/>
              <a:t>-gulls die on fisherman’s wharf</a:t>
            </a:r>
          </a:p>
          <a:p>
            <a:r>
              <a:rPr lang="en-US" sz="1600" dirty="0"/>
              <a:t>-unexpected non-target</a:t>
            </a:r>
          </a:p>
          <a:p>
            <a:r>
              <a:rPr lang="en-US" sz="1600" dirty="0"/>
              <a:t>Dungeness crab  exposure pathway to humans</a:t>
            </a:r>
          </a:p>
          <a:p>
            <a:r>
              <a:rPr lang="en-US" sz="1600" dirty="0"/>
              <a:t>-need for project</a:t>
            </a:r>
          </a:p>
          <a:p>
            <a:r>
              <a:rPr lang="en-US" sz="1600" dirty="0"/>
              <a:t>Hazing details?</a:t>
            </a:r>
          </a:p>
          <a:p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6858000" y="87868"/>
            <a:ext cx="1799201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 outreach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74638"/>
            <a:ext cx="4907280" cy="48736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Farallones Task Matrix</a:t>
            </a:r>
          </a:p>
        </p:txBody>
      </p:sp>
    </p:spTree>
    <p:extLst>
      <p:ext uri="{BB962C8B-B14F-4D97-AF65-F5344CB8AC3E}">
        <p14:creationId xmlns:p14="http://schemas.microsoft.com/office/powerpoint/2010/main" val="2279102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37C78A2B-CAA5-453C-A89F-FFA515ACBD66}"/>
</file>

<file path=customXml/itemProps2.xml><?xml version="1.0" encoding="utf-8"?>
<ds:datastoreItem xmlns:ds="http://schemas.openxmlformats.org/officeDocument/2006/customXml" ds:itemID="{ED8F2B61-A945-4C66-A309-DDB5B56A7BB9}"/>
</file>

<file path=customXml/itemProps3.xml><?xml version="1.0" encoding="utf-8"?>
<ds:datastoreItem xmlns:ds="http://schemas.openxmlformats.org/officeDocument/2006/customXml" ds:itemID="{1EC10249-F6DB-4AD8-90B8-26E9C724D76A}"/>
</file>

<file path=docProps/app.xml><?xml version="1.0" encoding="utf-8"?>
<Properties xmlns="http://schemas.openxmlformats.org/officeDocument/2006/extended-properties" xmlns:vt="http://schemas.openxmlformats.org/officeDocument/2006/docPropsVTypes">
  <TotalTime>2131</TotalTime>
  <Words>117</Words>
  <Application>Microsoft Office PowerPoint</Application>
  <PresentationFormat>Custom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Farallones Task Matrix</vt:lpstr>
    </vt:vector>
  </TitlesOfParts>
  <Company>Island Conservation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Brad Keitt</dc:creator>
  <cp:lastModifiedBy>Gabrielle Feldman</cp:lastModifiedBy>
  <cp:revision>14</cp:revision>
  <dcterms:created xsi:type="dcterms:W3CDTF">2014-02-06T15:58:54Z</dcterms:created>
  <dcterms:modified xsi:type="dcterms:W3CDTF">2016-10-14T23:37:08Z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576300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